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91" r:id="rId4"/>
    <p:sldId id="289" r:id="rId5"/>
    <p:sldId id="279" r:id="rId6"/>
    <p:sldId id="285" r:id="rId7"/>
    <p:sldId id="280" r:id="rId8"/>
    <p:sldId id="286" r:id="rId9"/>
    <p:sldId id="281" r:id="rId10"/>
    <p:sldId id="287" r:id="rId11"/>
    <p:sldId id="273" r:id="rId12"/>
    <p:sldId id="272" r:id="rId13"/>
    <p:sldId id="260" r:id="rId14"/>
    <p:sldId id="269" r:id="rId15"/>
    <p:sldId id="293" r:id="rId16"/>
    <p:sldId id="290" r:id="rId17"/>
    <p:sldId id="292" r:id="rId18"/>
    <p:sldId id="261" r:id="rId19"/>
    <p:sldId id="262" r:id="rId20"/>
    <p:sldId id="264" r:id="rId21"/>
    <p:sldId id="263" r:id="rId22"/>
    <p:sldId id="278" r:id="rId23"/>
    <p:sldId id="294" r:id="rId24"/>
    <p:sldId id="288" r:id="rId25"/>
    <p:sldId id="284" r:id="rId26"/>
    <p:sldId id="296"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E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EA2E66-5B7E-411C-B0F2-D084719D8BFD}"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147918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EA2E66-5B7E-411C-B0F2-D084719D8BFD}"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280888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EA2E66-5B7E-411C-B0F2-D084719D8BFD}"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246059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EA2E66-5B7E-411C-B0F2-D084719D8BFD}"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148897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EA2E66-5B7E-411C-B0F2-D084719D8BFD}" type="datetimeFigureOut">
              <a:rPr lang="en-US" smtClean="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37066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EA2E66-5B7E-411C-B0F2-D084719D8BFD}" type="datetimeFigureOut">
              <a:rPr lang="en-US" smtClean="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100954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EA2E66-5B7E-411C-B0F2-D084719D8BFD}" type="datetimeFigureOut">
              <a:rPr lang="en-US" smtClean="0"/>
              <a:pPr/>
              <a:t>10/19/2016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37478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EA2E66-5B7E-411C-B0F2-D084719D8BFD}" type="datetimeFigureOut">
              <a:rPr lang="en-US" smtClean="0"/>
              <a:pPr/>
              <a:t>10/19/2016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388561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A2E66-5B7E-411C-B0F2-D084719D8BFD}" type="datetimeFigureOut">
              <a:rPr lang="en-US" smtClean="0"/>
              <a:pPr/>
              <a:t>10/19/2016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176583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EA2E66-5B7E-411C-B0F2-D084719D8BFD}" type="datetimeFigureOut">
              <a:rPr lang="en-US" smtClean="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66591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EA2E66-5B7E-411C-B0F2-D084719D8BFD}" type="datetimeFigureOut">
              <a:rPr lang="en-US" smtClean="0"/>
              <a:pPr/>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2153019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A2E66-5B7E-411C-B0F2-D084719D8BFD}" type="datetimeFigureOut">
              <a:rPr lang="en-US" smtClean="0"/>
              <a:pPr/>
              <a:t>10/19/2016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36239-1502-425A-BF24-617679B07697}" type="slidenum">
              <a:rPr lang="en-US" smtClean="0"/>
              <a:pPr/>
              <a:t>‹#›</a:t>
            </a:fld>
            <a:endParaRPr lang="en-US" dirty="0"/>
          </a:p>
        </p:txBody>
      </p:sp>
    </p:spTree>
    <p:extLst>
      <p:ext uri="{BB962C8B-B14F-4D97-AF65-F5344CB8AC3E}">
        <p14:creationId xmlns:p14="http://schemas.microsoft.com/office/powerpoint/2010/main" val="144846616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file:///C:\Users\James%20Perry\Desktop\Desk%20Top\Video%20Clips\JLP%20Video%20Slides%20HBUHSD%20PowerPoint\SNL%20Dad%20in%20Stands.m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981200"/>
          </a:xfrm>
        </p:spPr>
        <p:txBody>
          <a:bodyPr>
            <a:normAutofit/>
          </a:bodyPr>
          <a:lstStyle/>
          <a:p>
            <a:r>
              <a:rPr lang="en-US" b="1" dirty="0">
                <a:solidFill>
                  <a:srgbClr val="D4CEA3"/>
                </a:solidFill>
              </a:rPr>
              <a:t>Promoting  Parental Sportsmanship</a:t>
            </a:r>
          </a:p>
        </p:txBody>
      </p:sp>
      <p:sp>
        <p:nvSpPr>
          <p:cNvPr id="3" name="Subtitle 2"/>
          <p:cNvSpPr>
            <a:spLocks noGrp="1"/>
          </p:cNvSpPr>
          <p:nvPr>
            <p:ph type="subTitle" idx="1"/>
          </p:nvPr>
        </p:nvSpPr>
        <p:spPr>
          <a:xfrm>
            <a:off x="1371600" y="2590800"/>
            <a:ext cx="6400800" cy="3733800"/>
          </a:xfrm>
        </p:spPr>
        <p:txBody>
          <a:bodyPr>
            <a:normAutofit/>
          </a:bodyPr>
          <a:lstStyle/>
          <a:p>
            <a:r>
              <a:rPr lang="en-US" dirty="0">
                <a:solidFill>
                  <a:schemeClr val="tx1"/>
                </a:solidFill>
              </a:rPr>
              <a:t>Jim Perry</a:t>
            </a:r>
          </a:p>
          <a:p>
            <a:r>
              <a:rPr lang="en-US" dirty="0">
                <a:solidFill>
                  <a:schemeClr val="tx1"/>
                </a:solidFill>
              </a:rPr>
              <a:t>CIF – Southern Section</a:t>
            </a:r>
          </a:p>
          <a:p>
            <a:r>
              <a:rPr lang="en-US" dirty="0">
                <a:solidFill>
                  <a:schemeClr val="tx1"/>
                </a:solidFill>
              </a:rPr>
              <a:t>Athletic Administrator’s Summit</a:t>
            </a:r>
          </a:p>
          <a:p>
            <a:r>
              <a:rPr lang="en-US" dirty="0">
                <a:solidFill>
                  <a:schemeClr val="tx1"/>
                </a:solidFill>
              </a:rPr>
              <a:t>October 17, 2016</a:t>
            </a:r>
          </a:p>
          <a:p>
            <a:r>
              <a:rPr lang="en-US" dirty="0">
                <a:solidFill>
                  <a:schemeClr val="tx1"/>
                </a:solidFill>
              </a:rPr>
              <a:t>Pomona, CA.</a:t>
            </a:r>
          </a:p>
          <a:p>
            <a:endParaRPr lang="en-US" dirty="0">
              <a:solidFill>
                <a:srgbClr val="D4CEA3"/>
              </a:solidFill>
            </a:endParaRPr>
          </a:p>
        </p:txBody>
      </p:sp>
    </p:spTree>
    <p:extLst>
      <p:ext uri="{BB962C8B-B14F-4D97-AF65-F5344CB8AC3E}">
        <p14:creationId xmlns:p14="http://schemas.microsoft.com/office/powerpoint/2010/main" val="700960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D4CEA3"/>
                </a:solidFill>
              </a:rPr>
              <a:t>Facts: “Coach &amp; Athletic Director Magazine” </a:t>
            </a:r>
            <a:endParaRPr lang="en-US" dirty="0"/>
          </a:p>
        </p:txBody>
      </p:sp>
      <p:sp>
        <p:nvSpPr>
          <p:cNvPr id="3" name="Content Placeholder 2"/>
          <p:cNvSpPr>
            <a:spLocks noGrp="1"/>
          </p:cNvSpPr>
          <p:nvPr>
            <p:ph idx="1"/>
          </p:nvPr>
        </p:nvSpPr>
        <p:spPr/>
        <p:txBody>
          <a:bodyPr/>
          <a:lstStyle/>
          <a:p>
            <a:endParaRPr lang="en-US" b="1" u="sng" dirty="0"/>
          </a:p>
          <a:p>
            <a:r>
              <a:rPr lang="en-US" sz="3600" b="1" dirty="0"/>
              <a:t>32% </a:t>
            </a:r>
            <a:r>
              <a:rPr lang="en-US" dirty="0"/>
              <a:t>. . . of coaches blamed the pursuit of scholarships for the rise in problematic parents.</a:t>
            </a:r>
          </a:p>
          <a:p>
            <a:endParaRPr lang="en-US" dirty="0"/>
          </a:p>
          <a:p>
            <a:r>
              <a:rPr lang="en-US" sz="3600" b="1" dirty="0"/>
              <a:t>31% </a:t>
            </a:r>
            <a:r>
              <a:rPr lang="en-US" dirty="0"/>
              <a:t>. . . of coaches blamed the                  travel/club/elite team environment.  </a:t>
            </a:r>
          </a:p>
          <a:p>
            <a:endParaRPr lang="en-US" dirty="0"/>
          </a:p>
        </p:txBody>
      </p:sp>
    </p:spTree>
    <p:extLst>
      <p:ext uri="{BB962C8B-B14F-4D97-AF65-F5344CB8AC3E}">
        <p14:creationId xmlns:p14="http://schemas.microsoft.com/office/powerpoint/2010/main" val="2593851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52400"/>
            <a:ext cx="5105400" cy="6477000"/>
          </a:xfrm>
        </p:spPr>
      </p:pic>
    </p:spTree>
    <p:extLst>
      <p:ext uri="{BB962C8B-B14F-4D97-AF65-F5344CB8AC3E}">
        <p14:creationId xmlns:p14="http://schemas.microsoft.com/office/powerpoint/2010/main" val="1858312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a:hlinkClick r:id="rId2" action="ppaction://program"/>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1078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D4CEA3"/>
                </a:solidFill>
              </a:rPr>
              <a:t>Parental Sportsmanship </a:t>
            </a:r>
          </a:p>
        </p:txBody>
      </p:sp>
      <p:sp>
        <p:nvSpPr>
          <p:cNvPr id="3" name="Content Placeholder 2"/>
          <p:cNvSpPr>
            <a:spLocks noGrp="1"/>
          </p:cNvSpPr>
          <p:nvPr>
            <p:ph idx="1"/>
          </p:nvPr>
        </p:nvSpPr>
        <p:spPr/>
        <p:txBody>
          <a:bodyPr/>
          <a:lstStyle/>
          <a:p>
            <a:pPr marL="0" indent="0">
              <a:buNone/>
            </a:pPr>
            <a:r>
              <a:rPr lang="en-US" dirty="0"/>
              <a:t>Parents send us the best kids they have.</a:t>
            </a:r>
          </a:p>
          <a:p>
            <a:pPr marL="0" indent="0">
              <a:buNone/>
            </a:pPr>
            <a:endParaRPr lang="en-US" dirty="0"/>
          </a:p>
          <a:p>
            <a:r>
              <a:rPr lang="en-US" dirty="0"/>
              <a:t>Their most prized possession/s.</a:t>
            </a:r>
          </a:p>
          <a:p>
            <a:r>
              <a:rPr lang="en-US" dirty="0"/>
              <a:t>Some have outrageous expectations.</a:t>
            </a:r>
          </a:p>
          <a:p>
            <a:r>
              <a:rPr lang="en-US" dirty="0"/>
              <a:t>“My kid is All Front Yard &amp; All Back Yard.”</a:t>
            </a:r>
          </a:p>
          <a:p>
            <a:r>
              <a:rPr lang="en-US" dirty="0"/>
              <a:t>“Your kid that can’t play dead in a              cowboy movie.”</a:t>
            </a:r>
          </a:p>
          <a:p>
            <a:endParaRPr lang="en-US" dirty="0"/>
          </a:p>
        </p:txBody>
      </p:sp>
    </p:spTree>
    <p:extLst>
      <p:ext uri="{BB962C8B-B14F-4D97-AF65-F5344CB8AC3E}">
        <p14:creationId xmlns:p14="http://schemas.microsoft.com/office/powerpoint/2010/main" val="61881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razy dad &amp; potato sack rac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3999" cy="6858000"/>
          </a:xfrm>
        </p:spPr>
      </p:pic>
    </p:spTree>
    <p:extLst>
      <p:ext uri="{BB962C8B-B14F-4D97-AF65-F5344CB8AC3E}">
        <p14:creationId xmlns:p14="http://schemas.microsoft.com/office/powerpoint/2010/main" val="64963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060617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D4CEA3"/>
                </a:solidFill>
              </a:rPr>
              <a:t>Parental Sportsmanship </a:t>
            </a:r>
            <a:endParaRPr lang="en-US" dirty="0"/>
          </a:p>
        </p:txBody>
      </p:sp>
      <p:sp>
        <p:nvSpPr>
          <p:cNvPr id="3" name="Content Placeholder 2"/>
          <p:cNvSpPr>
            <a:spLocks noGrp="1"/>
          </p:cNvSpPr>
          <p:nvPr>
            <p:ph idx="1"/>
          </p:nvPr>
        </p:nvSpPr>
        <p:spPr/>
        <p:txBody>
          <a:bodyPr/>
          <a:lstStyle/>
          <a:p>
            <a:pPr marL="0" indent="0">
              <a:buNone/>
            </a:pPr>
            <a:r>
              <a:rPr lang="en-US" dirty="0"/>
              <a:t>Just assume that parents don’t know how to act.</a:t>
            </a:r>
          </a:p>
          <a:p>
            <a:endParaRPr lang="en-US" dirty="0"/>
          </a:p>
          <a:p>
            <a:r>
              <a:rPr lang="en-US" dirty="0"/>
              <a:t>Here are our school’s expectations for parent behavior . . .</a:t>
            </a:r>
          </a:p>
          <a:p>
            <a:r>
              <a:rPr lang="en-US" dirty="0"/>
              <a:t>Coaches must lead with proper behavior. </a:t>
            </a:r>
          </a:p>
          <a:p>
            <a:r>
              <a:rPr lang="en-US" dirty="0"/>
              <a:t>Cheerleaders &amp; cheering sections               must lead with proper behavior.</a:t>
            </a:r>
          </a:p>
          <a:p>
            <a:endParaRPr lang="en-US" dirty="0"/>
          </a:p>
        </p:txBody>
      </p:sp>
    </p:spTree>
    <p:extLst>
      <p:ext uri="{BB962C8B-B14F-4D97-AF65-F5344CB8AC3E}">
        <p14:creationId xmlns:p14="http://schemas.microsoft.com/office/powerpoint/2010/main" val="323382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3459967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D4CEA3"/>
                </a:solidFill>
              </a:rPr>
              <a:t>Parental Sportsmanship</a:t>
            </a:r>
          </a:p>
        </p:txBody>
      </p:sp>
      <p:sp>
        <p:nvSpPr>
          <p:cNvPr id="3" name="Content Placeholder 2"/>
          <p:cNvSpPr>
            <a:spLocks noGrp="1"/>
          </p:cNvSpPr>
          <p:nvPr>
            <p:ph idx="1"/>
          </p:nvPr>
        </p:nvSpPr>
        <p:spPr/>
        <p:txBody>
          <a:bodyPr>
            <a:normAutofit/>
          </a:bodyPr>
          <a:lstStyle/>
          <a:p>
            <a:pPr marL="0" indent="0">
              <a:buNone/>
            </a:pPr>
            <a:r>
              <a:rPr lang="en-US" dirty="0"/>
              <a:t>Hold everyone accountable</a:t>
            </a:r>
          </a:p>
          <a:p>
            <a:pPr marL="0" indent="0">
              <a:buNone/>
            </a:pPr>
            <a:endParaRPr lang="en-US" dirty="0"/>
          </a:p>
          <a:p>
            <a:r>
              <a:rPr lang="en-US" dirty="0"/>
              <a:t>All it takes is one.</a:t>
            </a:r>
          </a:p>
          <a:p>
            <a:r>
              <a:rPr lang="en-US" dirty="0"/>
              <a:t>Social media . . . “Post”. . . “Send All” </a:t>
            </a:r>
          </a:p>
          <a:p>
            <a:r>
              <a:rPr lang="en-US" dirty="0"/>
              <a:t>College scholarships are being given out today.</a:t>
            </a:r>
          </a:p>
          <a:p>
            <a:r>
              <a:rPr lang="en-US" dirty="0"/>
              <a:t>The reality vs. the perception.  </a:t>
            </a:r>
          </a:p>
          <a:p>
            <a:endParaRPr lang="en-US" dirty="0"/>
          </a:p>
          <a:p>
            <a:endParaRPr lang="en-US" dirty="0"/>
          </a:p>
          <a:p>
            <a:endParaRPr lang="en-US" dirty="0"/>
          </a:p>
        </p:txBody>
      </p:sp>
    </p:spTree>
    <p:extLst>
      <p:ext uri="{BB962C8B-B14F-4D97-AF65-F5344CB8AC3E}">
        <p14:creationId xmlns:p14="http://schemas.microsoft.com/office/powerpoint/2010/main" val="163095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D4CEA3"/>
                </a:solidFill>
              </a:rPr>
              <a:t>Parental Sportsmanship</a:t>
            </a:r>
          </a:p>
        </p:txBody>
      </p:sp>
      <p:sp>
        <p:nvSpPr>
          <p:cNvPr id="3" name="Content Placeholder 2"/>
          <p:cNvSpPr>
            <a:spLocks noGrp="1"/>
          </p:cNvSpPr>
          <p:nvPr>
            <p:ph idx="1"/>
          </p:nvPr>
        </p:nvSpPr>
        <p:spPr/>
        <p:txBody>
          <a:bodyPr>
            <a:normAutofit lnSpcReduction="10000"/>
          </a:bodyPr>
          <a:lstStyle/>
          <a:p>
            <a:r>
              <a:rPr lang="en-US" dirty="0"/>
              <a:t>School site administration all in and on board</a:t>
            </a:r>
          </a:p>
          <a:p>
            <a:r>
              <a:rPr lang="en-US" dirty="0"/>
              <a:t>Start the message early and often</a:t>
            </a:r>
          </a:p>
          <a:p>
            <a:r>
              <a:rPr lang="en-US" dirty="0"/>
              <a:t>Feeder schools &amp; feeder programs</a:t>
            </a:r>
          </a:p>
          <a:p>
            <a:r>
              <a:rPr lang="en-US" dirty="0"/>
              <a:t>Back-To-School Night</a:t>
            </a:r>
          </a:p>
          <a:p>
            <a:r>
              <a:rPr lang="en-US" dirty="0"/>
              <a:t>Spring Open House</a:t>
            </a:r>
          </a:p>
          <a:p>
            <a:r>
              <a:rPr lang="en-US" dirty="0"/>
              <a:t>New Students / 8</a:t>
            </a:r>
            <a:r>
              <a:rPr lang="en-US" baseline="30000" dirty="0"/>
              <a:t>th</a:t>
            </a:r>
            <a:r>
              <a:rPr lang="en-US" dirty="0"/>
              <a:t> Grade Nights</a:t>
            </a:r>
          </a:p>
          <a:p>
            <a:r>
              <a:rPr lang="en-US" dirty="0"/>
              <a:t>Every Booster Club and often</a:t>
            </a:r>
          </a:p>
          <a:p>
            <a:r>
              <a:rPr lang="en-US" dirty="0"/>
              <a:t>PTA meetings</a:t>
            </a:r>
          </a:p>
        </p:txBody>
      </p:sp>
    </p:spTree>
    <p:extLst>
      <p:ext uri="{BB962C8B-B14F-4D97-AF65-F5344CB8AC3E}">
        <p14:creationId xmlns:p14="http://schemas.microsoft.com/office/powerpoint/2010/main" val="69012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rgbClr val="D4CEA3"/>
                </a:solidFill>
              </a:rPr>
              <a:t>Changes In The Game?</a:t>
            </a:r>
            <a:endParaRPr lang="en-US" dirty="0">
              <a:solidFill>
                <a:srgbClr val="D4CEA3"/>
              </a:solidFill>
            </a:endParaRPr>
          </a:p>
        </p:txBody>
      </p:sp>
      <p:sp>
        <p:nvSpPr>
          <p:cNvPr id="6" name="Content Placeholder 5"/>
          <p:cNvSpPr>
            <a:spLocks noGrp="1"/>
          </p:cNvSpPr>
          <p:nvPr>
            <p:ph idx="1"/>
          </p:nvPr>
        </p:nvSpPr>
        <p:spPr/>
        <p:txBody>
          <a:bodyPr>
            <a:normAutofit/>
          </a:bodyPr>
          <a:lstStyle/>
          <a:p>
            <a:pPr marL="0" indent="0">
              <a:buNone/>
            </a:pPr>
            <a:r>
              <a:rPr lang="en-US" sz="2800" dirty="0"/>
              <a:t>“The children now love luxury; they have bad manners and contempt of authority; they show disrespect for their elders and love chatter in place of exercise. Children are now tyrants, not the servants of their households. They no longer rise when elders enter the room. They contradict their parents, chatter before company, gobble their food at the table and </a:t>
            </a:r>
          </a:p>
          <a:p>
            <a:pPr marL="0" indent="0">
              <a:buNone/>
            </a:pPr>
            <a:r>
              <a:rPr lang="en-US" sz="2800" dirty="0"/>
              <a:t>terrorize their teachers.”</a:t>
            </a:r>
          </a:p>
          <a:p>
            <a:pPr marL="0" indent="0">
              <a:buNone/>
            </a:pPr>
            <a:r>
              <a:rPr lang="en-US" sz="2800" dirty="0"/>
              <a:t>                                             Socrates 399 B.C.</a:t>
            </a:r>
          </a:p>
          <a:p>
            <a:endParaRPr lang="en-US" dirty="0"/>
          </a:p>
        </p:txBody>
      </p:sp>
    </p:spTree>
    <p:extLst>
      <p:ext uri="{BB962C8B-B14F-4D97-AF65-F5344CB8AC3E}">
        <p14:creationId xmlns:p14="http://schemas.microsoft.com/office/powerpoint/2010/main" val="57026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D4CEA3"/>
                </a:solidFill>
              </a:rPr>
              <a:t>Parental Sportsmanship</a:t>
            </a:r>
          </a:p>
        </p:txBody>
      </p:sp>
      <p:sp>
        <p:nvSpPr>
          <p:cNvPr id="3" name="Content Placeholder 2"/>
          <p:cNvSpPr>
            <a:spLocks noGrp="1"/>
          </p:cNvSpPr>
          <p:nvPr>
            <p:ph idx="1"/>
          </p:nvPr>
        </p:nvSpPr>
        <p:spPr/>
        <p:txBody>
          <a:bodyPr>
            <a:normAutofit lnSpcReduction="10000"/>
          </a:bodyPr>
          <a:lstStyle/>
          <a:p>
            <a:r>
              <a:rPr lang="en-US" dirty="0"/>
              <a:t>Freshmen Orientation </a:t>
            </a:r>
          </a:p>
          <a:p>
            <a:r>
              <a:rPr lang="en-US" dirty="0"/>
              <a:t>Cheerleader education</a:t>
            </a:r>
          </a:p>
          <a:p>
            <a:r>
              <a:rPr lang="en-US" dirty="0"/>
              <a:t>ASB students and their advisor/s </a:t>
            </a:r>
          </a:p>
          <a:p>
            <a:r>
              <a:rPr lang="en-US" dirty="0"/>
              <a:t>All student-athletes in every sport </a:t>
            </a:r>
          </a:p>
          <a:p>
            <a:r>
              <a:rPr lang="en-US" dirty="0"/>
              <a:t>Attendance at other events on campus</a:t>
            </a:r>
          </a:p>
          <a:p>
            <a:r>
              <a:rPr lang="en-US" dirty="0"/>
              <a:t>Classy</a:t>
            </a:r>
          </a:p>
          <a:p>
            <a:r>
              <a:rPr lang="en-US" dirty="0"/>
              <a:t>Respectful </a:t>
            </a:r>
          </a:p>
          <a:p>
            <a:r>
              <a:rPr lang="en-US" dirty="0"/>
              <a:t>Well educated </a:t>
            </a:r>
          </a:p>
          <a:p>
            <a:endParaRPr lang="en-US" dirty="0"/>
          </a:p>
          <a:p>
            <a:endParaRPr lang="en-US" dirty="0"/>
          </a:p>
        </p:txBody>
      </p:sp>
    </p:spTree>
    <p:extLst>
      <p:ext uri="{BB962C8B-B14F-4D97-AF65-F5344CB8AC3E}">
        <p14:creationId xmlns:p14="http://schemas.microsoft.com/office/powerpoint/2010/main" val="4118384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D4CEA3"/>
                </a:solidFill>
              </a:rPr>
              <a:t>Parental Sportsmanship</a:t>
            </a:r>
          </a:p>
        </p:txBody>
      </p:sp>
      <p:sp>
        <p:nvSpPr>
          <p:cNvPr id="3" name="Content Placeholder 2"/>
          <p:cNvSpPr>
            <a:spLocks noGrp="1"/>
          </p:cNvSpPr>
          <p:nvPr>
            <p:ph idx="1"/>
          </p:nvPr>
        </p:nvSpPr>
        <p:spPr>
          <a:xfrm>
            <a:off x="457200" y="1600200"/>
            <a:ext cx="8229600" cy="4525963"/>
          </a:xfrm>
        </p:spPr>
        <p:txBody>
          <a:bodyPr>
            <a:normAutofit/>
          </a:bodyPr>
          <a:lstStyle/>
          <a:p>
            <a:pPr marL="0" indent="0">
              <a:buNone/>
            </a:pPr>
            <a:r>
              <a:rPr lang="en-US" dirty="0"/>
              <a:t>“Parent Complaint Protocol” – </a:t>
            </a:r>
            <a:r>
              <a:rPr lang="en-US" u="sng" dirty="0"/>
              <a:t>si</a:t>
            </a:r>
            <a:r>
              <a:rPr lang="en-US" dirty="0"/>
              <a:t>g</a:t>
            </a:r>
            <a:r>
              <a:rPr lang="en-US" u="sng" dirty="0"/>
              <a:t>ned</a:t>
            </a:r>
            <a:r>
              <a:rPr lang="en-US" dirty="0"/>
              <a:t> and in the  Athletic Clearance packet step by step in writing.</a:t>
            </a:r>
          </a:p>
          <a:p>
            <a:pPr marL="914400" lvl="1" indent="-514350">
              <a:buFont typeface="+mj-lt"/>
              <a:buAutoNum type="arabicPeriod"/>
            </a:pPr>
            <a:r>
              <a:rPr lang="en-US" dirty="0"/>
              <a:t>Head Coach / lower level – Varsity </a:t>
            </a:r>
          </a:p>
          <a:p>
            <a:pPr marL="914400" lvl="1" indent="-514350">
              <a:buFont typeface="+mj-lt"/>
              <a:buAutoNum type="arabicPeriod"/>
            </a:pPr>
            <a:r>
              <a:rPr lang="en-US" dirty="0"/>
              <a:t>Athletic Director</a:t>
            </a:r>
          </a:p>
          <a:p>
            <a:pPr marL="914400" lvl="1" indent="-514350">
              <a:buFont typeface="+mj-lt"/>
              <a:buAutoNum type="arabicPeriod"/>
            </a:pPr>
            <a:r>
              <a:rPr lang="en-US" dirty="0"/>
              <a:t>Assistant Principal in charge of Athletics</a:t>
            </a:r>
          </a:p>
          <a:p>
            <a:pPr marL="914400" lvl="1" indent="-514350">
              <a:buFont typeface="+mj-lt"/>
              <a:buAutoNum type="arabicPeriod"/>
            </a:pPr>
            <a:r>
              <a:rPr lang="en-US" dirty="0"/>
              <a:t>Principal</a:t>
            </a:r>
          </a:p>
          <a:p>
            <a:pPr marL="914400" lvl="1" indent="-514350">
              <a:buFont typeface="+mj-lt"/>
              <a:buAutoNum type="arabicPeriod"/>
            </a:pPr>
            <a:r>
              <a:rPr lang="en-US" dirty="0"/>
              <a:t>District Athletic Director</a:t>
            </a:r>
          </a:p>
          <a:p>
            <a:pPr marL="914400" lvl="1" indent="-514350">
              <a:buFont typeface="+mj-lt"/>
              <a:buAutoNum type="arabicPeriod"/>
            </a:pPr>
            <a:r>
              <a:rPr lang="en-US" dirty="0"/>
              <a:t>Assistant Superintendent </a:t>
            </a:r>
          </a:p>
        </p:txBody>
      </p:sp>
    </p:spTree>
    <p:extLst>
      <p:ext uri="{BB962C8B-B14F-4D97-AF65-F5344CB8AC3E}">
        <p14:creationId xmlns:p14="http://schemas.microsoft.com/office/powerpoint/2010/main" val="2726554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My Son Should Play Mor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9143999" cy="6858000"/>
          </a:xfrm>
        </p:spPr>
      </p:pic>
    </p:spTree>
    <p:extLst>
      <p:ext uri="{BB962C8B-B14F-4D97-AF65-F5344CB8AC3E}">
        <p14:creationId xmlns:p14="http://schemas.microsoft.com/office/powerpoint/2010/main" val="46255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5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276625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D4CEA3"/>
                </a:solidFill>
              </a:rPr>
              <a:t>Posted at Every Athletic Venue </a:t>
            </a:r>
            <a:endParaRPr lang="en-US" dirty="0"/>
          </a:p>
        </p:txBody>
      </p:sp>
      <p:sp>
        <p:nvSpPr>
          <p:cNvPr id="3" name="Content Placeholder 2"/>
          <p:cNvSpPr>
            <a:spLocks noGrp="1"/>
          </p:cNvSpPr>
          <p:nvPr>
            <p:ph idx="1"/>
          </p:nvPr>
        </p:nvSpPr>
        <p:spPr/>
        <p:txBody>
          <a:bodyPr/>
          <a:lstStyle/>
          <a:p>
            <a:pPr marL="0" indent="0">
              <a:buNone/>
            </a:pPr>
            <a:r>
              <a:rPr lang="en-US" dirty="0"/>
              <a:t>Welcome to our school. </a:t>
            </a:r>
            <a:r>
              <a:rPr lang="en-US" b="1" dirty="0"/>
              <a:t>Sportsmanship</a:t>
            </a:r>
            <a:r>
              <a:rPr lang="en-US" dirty="0"/>
              <a:t> is the expectation for everyone.</a:t>
            </a:r>
          </a:p>
          <a:p>
            <a:r>
              <a:rPr lang="en-US" dirty="0"/>
              <a:t>Let the players . . . Play</a:t>
            </a:r>
          </a:p>
          <a:p>
            <a:r>
              <a:rPr lang="en-US" dirty="0"/>
              <a:t>Let the coaches . . . Coach</a:t>
            </a:r>
          </a:p>
          <a:p>
            <a:r>
              <a:rPr lang="en-US" dirty="0"/>
              <a:t>Let the officials . . . Officiate</a:t>
            </a:r>
          </a:p>
          <a:p>
            <a:r>
              <a:rPr lang="en-US" dirty="0"/>
              <a:t>Parents . . . be a </a:t>
            </a:r>
            <a:r>
              <a:rPr lang="en-US" u="sng" dirty="0"/>
              <a:t>Positive Role Model</a:t>
            </a:r>
            <a:r>
              <a:rPr lang="en-US" dirty="0"/>
              <a:t>                     for our student-athletes.</a:t>
            </a:r>
          </a:p>
          <a:p>
            <a:r>
              <a:rPr lang="en-US" dirty="0"/>
              <a:t>If you can’t comply, please go home.</a:t>
            </a:r>
          </a:p>
        </p:txBody>
      </p:sp>
    </p:spTree>
    <p:extLst>
      <p:ext uri="{BB962C8B-B14F-4D97-AF65-F5344CB8AC3E}">
        <p14:creationId xmlns:p14="http://schemas.microsoft.com/office/powerpoint/2010/main" val="2213894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D4CEA3"/>
                </a:solidFill>
              </a:rPr>
              <a:t>Final Thought for Parents</a:t>
            </a:r>
          </a:p>
        </p:txBody>
      </p:sp>
      <p:sp>
        <p:nvSpPr>
          <p:cNvPr id="3" name="Content Placeholder 2"/>
          <p:cNvSpPr>
            <a:spLocks noGrp="1"/>
          </p:cNvSpPr>
          <p:nvPr>
            <p:ph idx="1"/>
          </p:nvPr>
        </p:nvSpPr>
        <p:spPr>
          <a:xfrm>
            <a:off x="457200" y="1417638"/>
            <a:ext cx="8229600" cy="4708525"/>
          </a:xfrm>
        </p:spPr>
        <p:txBody>
          <a:bodyPr>
            <a:normAutofit lnSpcReduction="10000"/>
          </a:bodyPr>
          <a:lstStyle/>
          <a:p>
            <a:pPr marL="0" indent="0">
              <a:buNone/>
            </a:pPr>
            <a:r>
              <a:rPr lang="en-US" dirty="0"/>
              <a:t>“We assume that any spectator, parent or guest criticizing our officials, umpires or judges is therefore volunteering and willing to officiate, umpire or judge our next athletic contest. This assumption is based on your proven and demonstrated knowledge of all NFHS and CIF contest and game rules and regulations. Thank you in advance for your respect and          support of interscholastic athletics.”</a:t>
            </a:r>
          </a:p>
          <a:p>
            <a:pPr marL="0" indent="0">
              <a:buNone/>
            </a:pPr>
            <a:r>
              <a:rPr lang="en-US" dirty="0"/>
              <a:t>Respectfully . . . The All American H.S.   </a:t>
            </a:r>
          </a:p>
        </p:txBody>
      </p:sp>
    </p:spTree>
    <p:extLst>
      <p:ext uri="{BB962C8B-B14F-4D97-AF65-F5344CB8AC3E}">
        <p14:creationId xmlns:p14="http://schemas.microsoft.com/office/powerpoint/2010/main" val="1477550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509176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D4CEA3"/>
                </a:solidFill>
              </a:rPr>
              <a:t>THANK YOU</a:t>
            </a:r>
          </a:p>
        </p:txBody>
      </p:sp>
      <p:sp>
        <p:nvSpPr>
          <p:cNvPr id="3" name="Content Placeholder 2"/>
          <p:cNvSpPr>
            <a:spLocks noGrp="1"/>
          </p:cNvSpPr>
          <p:nvPr>
            <p:ph idx="1"/>
          </p:nvPr>
        </p:nvSpPr>
        <p:spPr>
          <a:xfrm>
            <a:off x="457200" y="1417638"/>
            <a:ext cx="8229600" cy="4708525"/>
          </a:xfrm>
        </p:spPr>
        <p:txBody>
          <a:bodyPr/>
          <a:lstStyle/>
          <a:p>
            <a:r>
              <a:rPr lang="en-US" dirty="0"/>
              <a:t>Jim Perry</a:t>
            </a:r>
          </a:p>
          <a:p>
            <a:r>
              <a:rPr lang="en-US" dirty="0"/>
              <a:t>District Athletic Director</a:t>
            </a:r>
          </a:p>
          <a:p>
            <a:r>
              <a:rPr lang="en-US" dirty="0"/>
              <a:t>Huntington Beach Union High School District</a:t>
            </a:r>
          </a:p>
          <a:p>
            <a:r>
              <a:rPr lang="en-US" dirty="0"/>
              <a:t>5832 Bolsa Avenue</a:t>
            </a:r>
          </a:p>
          <a:p>
            <a:r>
              <a:rPr lang="en-US" dirty="0"/>
              <a:t>Huntington Beach, CA. 92649 USA</a:t>
            </a:r>
          </a:p>
          <a:p>
            <a:r>
              <a:rPr lang="en-US" dirty="0"/>
              <a:t>E-mail: JPerry@hbuhsd.edu</a:t>
            </a:r>
          </a:p>
          <a:p>
            <a:r>
              <a:rPr lang="en-US" dirty="0"/>
              <a:t>Phone: 714-904-7689</a:t>
            </a:r>
          </a:p>
          <a:p>
            <a:r>
              <a:rPr lang="en-US" dirty="0"/>
              <a:t>Twitter: @PerryJamesLusc</a:t>
            </a:r>
          </a:p>
        </p:txBody>
      </p:sp>
    </p:spTree>
    <p:extLst>
      <p:ext uri="{BB962C8B-B14F-4D97-AF65-F5344CB8AC3E}">
        <p14:creationId xmlns:p14="http://schemas.microsoft.com/office/powerpoint/2010/main" val="24868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51041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D4CEA3"/>
                </a:solidFill>
              </a:rPr>
              <a:t>Changes In The Game?</a:t>
            </a:r>
            <a:endParaRPr lang="en-US" dirty="0"/>
          </a:p>
        </p:txBody>
      </p:sp>
      <p:sp>
        <p:nvSpPr>
          <p:cNvPr id="3" name="Content Placeholder 2"/>
          <p:cNvSpPr>
            <a:spLocks noGrp="1"/>
          </p:cNvSpPr>
          <p:nvPr>
            <p:ph idx="1"/>
          </p:nvPr>
        </p:nvSpPr>
        <p:spPr/>
        <p:txBody>
          <a:bodyPr/>
          <a:lstStyle/>
          <a:p>
            <a:pPr marL="0" indent="0">
              <a:buNone/>
            </a:pPr>
            <a:r>
              <a:rPr lang="en-US" dirty="0"/>
              <a:t>BREAKING NEWS . . . </a:t>
            </a:r>
          </a:p>
          <a:p>
            <a:endParaRPr lang="en-US" dirty="0"/>
          </a:p>
          <a:p>
            <a:r>
              <a:rPr lang="en-US" dirty="0"/>
              <a:t>Parents have not changed much either. </a:t>
            </a:r>
          </a:p>
          <a:p>
            <a:r>
              <a:rPr lang="en-US" dirty="0"/>
              <a:t>Parents have always been crazy.</a:t>
            </a:r>
          </a:p>
          <a:p>
            <a:r>
              <a:rPr lang="en-US" dirty="0"/>
              <a:t>Parents will away be crazy.</a:t>
            </a:r>
          </a:p>
          <a:p>
            <a:r>
              <a:rPr lang="en-US" dirty="0"/>
              <a:t>Social media has just exposed the              craziness. </a:t>
            </a:r>
          </a:p>
          <a:p>
            <a:endParaRPr lang="en-US" dirty="0"/>
          </a:p>
          <a:p>
            <a:endParaRPr lang="en-US" dirty="0"/>
          </a:p>
          <a:p>
            <a:endParaRPr lang="en-US" dirty="0"/>
          </a:p>
        </p:txBody>
      </p:sp>
    </p:spTree>
    <p:extLst>
      <p:ext uri="{BB962C8B-B14F-4D97-AF65-F5344CB8AC3E}">
        <p14:creationId xmlns:p14="http://schemas.microsoft.com/office/powerpoint/2010/main" val="157443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D4CEA3"/>
                </a:solidFill>
              </a:rPr>
              <a:t>Facts: “Coach &amp; Athletic Director Magazine” </a:t>
            </a:r>
          </a:p>
        </p:txBody>
      </p:sp>
      <p:sp>
        <p:nvSpPr>
          <p:cNvPr id="3" name="Content Placeholder 2"/>
          <p:cNvSpPr>
            <a:spLocks noGrp="1"/>
          </p:cNvSpPr>
          <p:nvPr>
            <p:ph idx="1"/>
          </p:nvPr>
        </p:nvSpPr>
        <p:spPr>
          <a:xfrm>
            <a:off x="457200" y="1828800"/>
            <a:ext cx="8229600" cy="4297363"/>
          </a:xfrm>
        </p:spPr>
        <p:txBody>
          <a:bodyPr/>
          <a:lstStyle/>
          <a:p>
            <a:pPr marL="0" indent="0">
              <a:buNone/>
            </a:pPr>
            <a:r>
              <a:rPr lang="en-US" dirty="0"/>
              <a:t>Survey of high school coaches nation wide.</a:t>
            </a:r>
          </a:p>
          <a:p>
            <a:pPr marL="0" indent="0">
              <a:buNone/>
            </a:pPr>
            <a:endParaRPr lang="en-US" dirty="0"/>
          </a:p>
          <a:p>
            <a:r>
              <a:rPr lang="en-US" sz="3600" b="1" dirty="0"/>
              <a:t>60% </a:t>
            </a:r>
            <a:r>
              <a:rPr lang="en-US" dirty="0"/>
              <a:t>. . . of coaches say their experiences with parents have worsened over their careers.</a:t>
            </a:r>
          </a:p>
          <a:p>
            <a:endParaRPr lang="en-US" dirty="0"/>
          </a:p>
          <a:p>
            <a:r>
              <a:rPr lang="en-US" sz="3600" b="1" dirty="0"/>
              <a:t>29% </a:t>
            </a:r>
            <a:r>
              <a:rPr lang="en-US" dirty="0"/>
              <a:t>. . . have issues regarding                  playing time.</a:t>
            </a:r>
          </a:p>
        </p:txBody>
      </p:sp>
    </p:spTree>
    <p:extLst>
      <p:ext uri="{BB962C8B-B14F-4D97-AF65-F5344CB8AC3E}">
        <p14:creationId xmlns:p14="http://schemas.microsoft.com/office/powerpoint/2010/main" val="350918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D4CEA3"/>
                </a:solidFill>
              </a:rPr>
              <a:t>Facts: “Coach &amp; Athletic Director Magazine” </a:t>
            </a:r>
            <a:endParaRPr lang="en-US" dirty="0"/>
          </a:p>
        </p:txBody>
      </p:sp>
      <p:sp>
        <p:nvSpPr>
          <p:cNvPr id="3" name="Content Placeholder 2"/>
          <p:cNvSpPr>
            <a:spLocks noGrp="1"/>
          </p:cNvSpPr>
          <p:nvPr>
            <p:ph idx="1"/>
          </p:nvPr>
        </p:nvSpPr>
        <p:spPr>
          <a:xfrm>
            <a:off x="457200" y="1828800"/>
            <a:ext cx="8229600" cy="4297363"/>
          </a:xfrm>
        </p:spPr>
        <p:txBody>
          <a:bodyPr/>
          <a:lstStyle/>
          <a:p>
            <a:endParaRPr lang="en-US" b="1" u="sng" dirty="0"/>
          </a:p>
          <a:p>
            <a:r>
              <a:rPr lang="en-US" sz="3600" b="1" dirty="0"/>
              <a:t>18% </a:t>
            </a:r>
            <a:r>
              <a:rPr lang="en-US" dirty="0"/>
              <a:t>. . . have issues regarding helicopter parenting.</a:t>
            </a:r>
          </a:p>
          <a:p>
            <a:endParaRPr lang="en-US" dirty="0"/>
          </a:p>
          <a:p>
            <a:r>
              <a:rPr lang="en-US" sz="3600" b="1" dirty="0"/>
              <a:t>17% </a:t>
            </a:r>
            <a:r>
              <a:rPr lang="en-US" dirty="0"/>
              <a:t>. . . have issues regarding strategy.</a:t>
            </a:r>
          </a:p>
          <a:p>
            <a:endParaRPr lang="en-US" dirty="0"/>
          </a:p>
        </p:txBody>
      </p:sp>
    </p:spTree>
    <p:extLst>
      <p:ext uri="{BB962C8B-B14F-4D97-AF65-F5344CB8AC3E}">
        <p14:creationId xmlns:p14="http://schemas.microsoft.com/office/powerpoint/2010/main" val="347201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D4CEA3"/>
                </a:solidFill>
              </a:rPr>
              <a:t>Facts: “Coach &amp; Athletic Director Magazine” </a:t>
            </a:r>
            <a:endParaRPr lang="en-US" b="1" dirty="0"/>
          </a:p>
        </p:txBody>
      </p:sp>
      <p:sp>
        <p:nvSpPr>
          <p:cNvPr id="3" name="Content Placeholder 2"/>
          <p:cNvSpPr>
            <a:spLocks noGrp="1"/>
          </p:cNvSpPr>
          <p:nvPr>
            <p:ph idx="1"/>
          </p:nvPr>
        </p:nvSpPr>
        <p:spPr/>
        <p:txBody>
          <a:bodyPr>
            <a:normAutofit/>
          </a:bodyPr>
          <a:lstStyle/>
          <a:p>
            <a:endParaRPr lang="en-US" b="1" u="sng" dirty="0"/>
          </a:p>
          <a:p>
            <a:r>
              <a:rPr lang="en-US" sz="3600" b="1" dirty="0"/>
              <a:t>64% </a:t>
            </a:r>
            <a:r>
              <a:rPr lang="en-US" dirty="0"/>
              <a:t>. . . of coaches said their athletes have complained about their own parents conduct.</a:t>
            </a:r>
          </a:p>
          <a:p>
            <a:endParaRPr lang="en-US" dirty="0"/>
          </a:p>
          <a:p>
            <a:r>
              <a:rPr lang="en-US" sz="3600" b="1" dirty="0"/>
              <a:t>93% </a:t>
            </a:r>
            <a:r>
              <a:rPr lang="en-US" dirty="0"/>
              <a:t>. . . of coaches said their school  administration had their backs.</a:t>
            </a:r>
          </a:p>
        </p:txBody>
      </p:sp>
    </p:spTree>
    <p:extLst>
      <p:ext uri="{BB962C8B-B14F-4D97-AF65-F5344CB8AC3E}">
        <p14:creationId xmlns:p14="http://schemas.microsoft.com/office/powerpoint/2010/main" val="5218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D4CEA3"/>
                </a:solidFill>
              </a:rPr>
              <a:t>Facts: “Coach &amp; Athletic Director Magazine” </a:t>
            </a:r>
            <a:endParaRPr lang="en-US" dirty="0"/>
          </a:p>
        </p:txBody>
      </p:sp>
      <p:sp>
        <p:nvSpPr>
          <p:cNvPr id="3" name="Content Placeholder 2"/>
          <p:cNvSpPr>
            <a:spLocks noGrp="1"/>
          </p:cNvSpPr>
          <p:nvPr>
            <p:ph idx="1"/>
          </p:nvPr>
        </p:nvSpPr>
        <p:spPr/>
        <p:txBody>
          <a:bodyPr/>
          <a:lstStyle/>
          <a:p>
            <a:endParaRPr lang="en-US" b="1" u="sng" dirty="0"/>
          </a:p>
          <a:p>
            <a:r>
              <a:rPr lang="en-US" sz="3600" b="1" dirty="0"/>
              <a:t>89% </a:t>
            </a:r>
            <a:r>
              <a:rPr lang="en-US" dirty="0"/>
              <a:t>. . . said boosters had threatened to withdraw funds because of the coach.</a:t>
            </a:r>
          </a:p>
          <a:p>
            <a:endParaRPr lang="en-US" dirty="0"/>
          </a:p>
          <a:p>
            <a:r>
              <a:rPr lang="en-US" sz="3600" b="1" dirty="0"/>
              <a:t>79% </a:t>
            </a:r>
            <a:r>
              <a:rPr lang="en-US" dirty="0"/>
              <a:t>. . . of coaches have not changed               their style over a parent’s                  complaints.</a:t>
            </a:r>
          </a:p>
          <a:p>
            <a:endParaRPr lang="en-US" dirty="0"/>
          </a:p>
        </p:txBody>
      </p:sp>
    </p:spTree>
    <p:extLst>
      <p:ext uri="{BB962C8B-B14F-4D97-AF65-F5344CB8AC3E}">
        <p14:creationId xmlns:p14="http://schemas.microsoft.com/office/powerpoint/2010/main" val="55806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D4CEA3"/>
                </a:solidFill>
              </a:rPr>
              <a:t>Facts: “Coach &amp; Athletic Director Magazine” </a:t>
            </a:r>
            <a:endParaRPr lang="en-US" b="1" dirty="0"/>
          </a:p>
        </p:txBody>
      </p:sp>
      <p:sp>
        <p:nvSpPr>
          <p:cNvPr id="3" name="Content Placeholder 2"/>
          <p:cNvSpPr>
            <a:spLocks noGrp="1"/>
          </p:cNvSpPr>
          <p:nvPr>
            <p:ph idx="1"/>
          </p:nvPr>
        </p:nvSpPr>
        <p:spPr/>
        <p:txBody>
          <a:bodyPr>
            <a:normAutofit/>
          </a:bodyPr>
          <a:lstStyle/>
          <a:p>
            <a:endParaRPr lang="en-US" b="1" u="sng" dirty="0"/>
          </a:p>
          <a:p>
            <a:r>
              <a:rPr lang="en-US" sz="3600" b="1" dirty="0"/>
              <a:t>68% </a:t>
            </a:r>
            <a:r>
              <a:rPr lang="en-US" dirty="0"/>
              <a:t>. . . the growth of travel/club/elite teams has made relationships with parents worse.</a:t>
            </a:r>
          </a:p>
          <a:p>
            <a:endParaRPr lang="en-US" dirty="0"/>
          </a:p>
          <a:p>
            <a:r>
              <a:rPr lang="en-US" sz="3600" b="1" dirty="0"/>
              <a:t>43% </a:t>
            </a:r>
            <a:r>
              <a:rPr lang="en-US" dirty="0"/>
              <a:t>. . . of parents have threatened to transfer their athlete to another              school.</a:t>
            </a:r>
          </a:p>
        </p:txBody>
      </p:sp>
    </p:spTree>
    <p:extLst>
      <p:ext uri="{BB962C8B-B14F-4D97-AF65-F5344CB8AC3E}">
        <p14:creationId xmlns:p14="http://schemas.microsoft.com/office/powerpoint/2010/main" val="3562453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790</Words>
  <Application>Microsoft Office PowerPoint</Application>
  <PresentationFormat>On-screen Show (4:3)</PresentationFormat>
  <Paragraphs>115</Paragraphs>
  <Slides>27</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Promoting  Parental Sportsmanship</vt:lpstr>
      <vt:lpstr>Changes In The Game?</vt:lpstr>
      <vt:lpstr>PowerPoint Presentation</vt:lpstr>
      <vt:lpstr>Changes In The Game?</vt:lpstr>
      <vt:lpstr>Facts: “Coach &amp; Athletic Director Magazine” </vt:lpstr>
      <vt:lpstr>Facts: “Coach &amp; Athletic Director Magazine” </vt:lpstr>
      <vt:lpstr>Facts: “Coach &amp; Athletic Director Magazine” </vt:lpstr>
      <vt:lpstr>Facts: “Coach &amp; Athletic Director Magazine” </vt:lpstr>
      <vt:lpstr>Facts: “Coach &amp; Athletic Director Magazine” </vt:lpstr>
      <vt:lpstr>Facts: “Coach &amp; Athletic Director Magazine” </vt:lpstr>
      <vt:lpstr>PowerPoint Presentation</vt:lpstr>
      <vt:lpstr>PowerPoint Presentation</vt:lpstr>
      <vt:lpstr>Parental Sportsmanship </vt:lpstr>
      <vt:lpstr>PowerPoint Presentation</vt:lpstr>
      <vt:lpstr>PowerPoint Presentation</vt:lpstr>
      <vt:lpstr>Parental Sportsmanship </vt:lpstr>
      <vt:lpstr>PowerPoint Presentation</vt:lpstr>
      <vt:lpstr>Parental Sportsmanship</vt:lpstr>
      <vt:lpstr>Parental Sportsmanship</vt:lpstr>
      <vt:lpstr>Parental Sportsmanship</vt:lpstr>
      <vt:lpstr>Parental Sportsmanship</vt:lpstr>
      <vt:lpstr>PowerPoint Presentation</vt:lpstr>
      <vt:lpstr>PowerPoint Presentation</vt:lpstr>
      <vt:lpstr>Posted at Every Athletic Venue </vt:lpstr>
      <vt:lpstr>Final Thought for Parents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Goldberg</dc:creator>
  <cp:lastModifiedBy>Glenn Martinez</cp:lastModifiedBy>
  <cp:revision>87</cp:revision>
  <dcterms:created xsi:type="dcterms:W3CDTF">2015-05-07T17:22:22Z</dcterms:created>
  <dcterms:modified xsi:type="dcterms:W3CDTF">2016-10-19T16:19:46Z</dcterms:modified>
</cp:coreProperties>
</file>